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8"/>
  </p:notesMasterIdLst>
  <p:sldIdLst>
    <p:sldId id="256" r:id="rId2"/>
    <p:sldId id="258" r:id="rId3"/>
    <p:sldId id="257" r:id="rId4"/>
    <p:sldId id="261" r:id="rId5"/>
    <p:sldId id="259" r:id="rId6"/>
    <p:sldId id="263" r:id="rId7"/>
    <p:sldId id="264" r:id="rId8"/>
    <p:sldId id="265" r:id="rId9"/>
    <p:sldId id="266" r:id="rId10"/>
    <p:sldId id="267" r:id="rId11"/>
    <p:sldId id="268" r:id="rId12"/>
    <p:sldId id="269" r:id="rId13"/>
    <p:sldId id="270" r:id="rId14"/>
    <p:sldId id="271" r:id="rId15"/>
    <p:sldId id="272" r:id="rId16"/>
    <p:sldId id="273" r:id="rId17"/>
    <p:sldId id="281" r:id="rId18"/>
    <p:sldId id="282" r:id="rId19"/>
    <p:sldId id="283" r:id="rId20"/>
    <p:sldId id="274" r:id="rId21"/>
    <p:sldId id="276" r:id="rId22"/>
    <p:sldId id="277" r:id="rId23"/>
    <p:sldId id="278" r:id="rId24"/>
    <p:sldId id="275" r:id="rId25"/>
    <p:sldId id="279" r:id="rId26"/>
    <p:sldId id="280" r:id="rId2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0084"/>
    <a:srgbClr val="6C1A00"/>
    <a:srgbClr val="C79E37"/>
    <a:srgbClr val="202E54"/>
    <a:srgbClr val="FF2549"/>
    <a:srgbClr val="1D3A00"/>
    <a:srgbClr val="007033"/>
    <a:srgbClr val="5EEC3C"/>
    <a:srgbClr val="990099"/>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756" y="66"/>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11/5/2019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‹Nº›</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8965" y="2724455"/>
            <a:ext cx="7940660" cy="1679755"/>
          </a:xfrm>
          <a:noFill/>
          <a:effectLst>
            <a:outerShdw blurRad="50800" dist="38100" dir="2700000" algn="tl" rotWithShape="0">
              <a:prstClr val="black">
                <a:alpha val="40000"/>
              </a:prstClr>
            </a:outerShdw>
          </a:effectLst>
        </p:spPr>
        <p:txBody>
          <a:bodyPr>
            <a:normAutofit/>
          </a:bodyPr>
          <a:lstStyle>
            <a:lvl1pPr algn="r">
              <a:defRPr sz="3600">
                <a:solidFill>
                  <a:srgbClr val="550084"/>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456314" y="4251505"/>
            <a:ext cx="7926506" cy="610820"/>
          </a:xfrm>
        </p:spPr>
        <p:txBody>
          <a:bodyPr>
            <a:normAutofit/>
          </a:bodyPr>
          <a:lstStyle>
            <a:lvl1pPr marL="0" indent="0" algn="r">
              <a:buNone/>
              <a:defRPr sz="2800" b="0" i="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pic>
        <p:nvPicPr>
          <p:cNvPr id="7" name="Picture 6" descr="E:\websites\free-power-point-templates\2012\logos.png">
            <a:extLst>
              <a:ext uri="{FF2B5EF4-FFF2-40B4-BE49-F238E27FC236}">
                <a16:creationId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586585"/>
            <a:ext cx="8246070" cy="763526"/>
          </a:xfrm>
        </p:spPr>
        <p:txBody>
          <a:bodyPr>
            <a:normAutofit/>
          </a:bodyPr>
          <a:lstStyle>
            <a:lvl1pPr algn="r">
              <a:defRPr sz="3600" baseline="0">
                <a:solidFill>
                  <a:srgbClr val="550084"/>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502815"/>
            <a:ext cx="8246070" cy="3359508"/>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34130" y="433880"/>
            <a:ext cx="6413610" cy="725349"/>
          </a:xfrm>
        </p:spPr>
        <p:txBody>
          <a:bodyPr>
            <a:normAutofit/>
          </a:bodyPr>
          <a:lstStyle>
            <a:lvl1pPr algn="l">
              <a:defRPr sz="3600">
                <a:solidFill>
                  <a:srgbClr val="FFFF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434130" y="1197405"/>
            <a:ext cx="6413610" cy="3511061"/>
          </a:xfrm>
        </p:spPr>
        <p:txBody>
          <a:bodyPr/>
          <a:lstStyle>
            <a:lvl1pPr>
              <a:defRPr sz="2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5317" y="891995"/>
            <a:ext cx="8093365" cy="763525"/>
          </a:xfrm>
        </p:spPr>
        <p:txBody>
          <a:bodyPr>
            <a:normAutofit/>
          </a:bodyPr>
          <a:lstStyle>
            <a:lvl1pPr algn="r">
              <a:defRPr sz="3600" baseline="0">
                <a:solidFill>
                  <a:srgbClr val="550084"/>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946648"/>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419045"/>
            <a:ext cx="4040188"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946648"/>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2419045"/>
            <a:ext cx="4041775"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11/5/2019</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‹Nº›</a:t>
            </a:fld>
            <a:endParaRPr lang="en-US"/>
          </a:p>
        </p:txBody>
      </p:sp>
      <p:sp>
        <p:nvSpPr>
          <p:cNvPr id="7" name="TextBox 6">
            <a:extLst>
              <a:ext uri="{FF2B5EF4-FFF2-40B4-BE49-F238E27FC236}">
                <a16:creationId xmlns:a16="http://schemas.microsoft.com/office/drawing/2014/main"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8965" y="2862763"/>
            <a:ext cx="7940660" cy="1527050"/>
          </a:xfrm>
        </p:spPr>
        <p:txBody>
          <a:bodyPr>
            <a:normAutofit/>
          </a:bodyPr>
          <a:lstStyle/>
          <a:p>
            <a:r>
              <a:rPr lang="en-US" dirty="0"/>
              <a:t>POSITIVISMO</a:t>
            </a:r>
          </a:p>
        </p:txBody>
      </p:sp>
      <p:sp>
        <p:nvSpPr>
          <p:cNvPr id="3" name="Subtitle 2"/>
          <p:cNvSpPr>
            <a:spLocks noGrp="1"/>
          </p:cNvSpPr>
          <p:nvPr>
            <p:ph type="subTitle" idx="1"/>
          </p:nvPr>
        </p:nvSpPr>
        <p:spPr>
          <a:xfrm>
            <a:off x="448965" y="4389812"/>
            <a:ext cx="7926506" cy="763525"/>
          </a:xfrm>
        </p:spPr>
        <p:txBody>
          <a:bodyPr>
            <a:normAutofit/>
          </a:bodyPr>
          <a:lstStyle/>
          <a:p>
            <a:r>
              <a:rPr lang="en-US" sz="1200" b="1" dirty="0">
                <a:solidFill>
                  <a:srgbClr val="7030A0"/>
                </a:solidFill>
              </a:rPr>
              <a:t>Israel Camuesco 11/2019</a:t>
            </a:r>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err="1"/>
              <a:t>Características</a:t>
            </a:r>
            <a:endParaRPr lang="en-US" dirty="0"/>
          </a:p>
        </p:txBody>
      </p:sp>
      <p:sp>
        <p:nvSpPr>
          <p:cNvPr id="5" name="Content Placeholder 4"/>
          <p:cNvSpPr>
            <a:spLocks noGrp="1"/>
          </p:cNvSpPr>
          <p:nvPr>
            <p:ph idx="1"/>
          </p:nvPr>
        </p:nvSpPr>
        <p:spPr/>
        <p:txBody>
          <a:bodyPr/>
          <a:lstStyle/>
          <a:p>
            <a:pPr marL="0" indent="0" algn="just">
              <a:buNone/>
            </a:pPr>
            <a:r>
              <a:rPr lang="es-ES" dirty="0"/>
              <a:t>De hecho inició dejando a un lado la especulación sobrenatural en pro de la investigación científica.</a:t>
            </a:r>
          </a:p>
          <a:p>
            <a:pPr marL="0" indent="0" algn="just">
              <a:buNone/>
            </a:pPr>
            <a:r>
              <a:rPr lang="es-MX" dirty="0"/>
              <a:t>9 Es la filosofía del tercer estado social. </a:t>
            </a:r>
          </a:p>
          <a:p>
            <a:pPr marL="0" indent="0" algn="just">
              <a:buNone/>
            </a:pPr>
            <a:r>
              <a:rPr lang="es-MX" dirty="0"/>
              <a:t>10 Es la filosofía de lo real, del hecho, del sujeto; opuesto al esencialismo y a las propiedades ocultas.</a:t>
            </a:r>
          </a:p>
          <a:p>
            <a:pPr marL="0" indent="0">
              <a:buNone/>
            </a:pPr>
            <a:endParaRPr lang="es-ES" dirty="0"/>
          </a:p>
        </p:txBody>
      </p:sp>
    </p:spTree>
    <p:extLst>
      <p:ext uri="{BB962C8B-B14F-4D97-AF65-F5344CB8AC3E}">
        <p14:creationId xmlns:p14="http://schemas.microsoft.com/office/powerpoint/2010/main" val="617372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err="1"/>
              <a:t>Características</a:t>
            </a:r>
            <a:endParaRPr lang="en-US" dirty="0"/>
          </a:p>
        </p:txBody>
      </p:sp>
      <p:sp>
        <p:nvSpPr>
          <p:cNvPr id="5" name="Content Placeholder 4"/>
          <p:cNvSpPr>
            <a:spLocks noGrp="1"/>
          </p:cNvSpPr>
          <p:nvPr>
            <p:ph idx="1"/>
          </p:nvPr>
        </p:nvSpPr>
        <p:spPr/>
        <p:txBody>
          <a:bodyPr/>
          <a:lstStyle/>
          <a:p>
            <a:pPr marL="0" indent="0" algn="just">
              <a:buNone/>
            </a:pPr>
            <a:r>
              <a:rPr lang="es-ES" dirty="0"/>
              <a:t>11 Es lo útil, cierto, preciso, constructivo y relativo (no relativista) en el sentido de no aceptar ningún determinismo absoluto.</a:t>
            </a:r>
          </a:p>
          <a:p>
            <a:pPr marL="0" indent="0" algn="just">
              <a:buNone/>
            </a:pPr>
            <a:r>
              <a:rPr lang="es-ES" dirty="0"/>
              <a:t>12 Busca una reorganización social, política y económica en el contexto de la Revolución Industrial.</a:t>
            </a:r>
            <a:endParaRPr lang="es-MX" dirty="0"/>
          </a:p>
          <a:p>
            <a:pPr marL="0" indent="0">
              <a:buNone/>
            </a:pPr>
            <a:endParaRPr lang="es-ES" dirty="0"/>
          </a:p>
        </p:txBody>
      </p:sp>
    </p:spTree>
    <p:extLst>
      <p:ext uri="{BB962C8B-B14F-4D97-AF65-F5344CB8AC3E}">
        <p14:creationId xmlns:p14="http://schemas.microsoft.com/office/powerpoint/2010/main" val="1517923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536878" y="1350110"/>
            <a:ext cx="8310861" cy="3345229"/>
          </a:xfrm>
        </p:spPr>
        <p:txBody>
          <a:bodyPr>
            <a:normAutofit/>
          </a:bodyPr>
          <a:lstStyle/>
          <a:p>
            <a:pPr marL="0" indent="0" algn="just">
              <a:buNone/>
            </a:pPr>
            <a:r>
              <a:rPr lang="es-ES" dirty="0"/>
              <a:t>La sociedad pasa por 3 estados:</a:t>
            </a:r>
          </a:p>
          <a:p>
            <a:pPr marL="0" indent="0" algn="just">
              <a:buNone/>
            </a:pPr>
            <a:r>
              <a:rPr lang="es-ES" dirty="0"/>
              <a:t>1 Teológico o ficticio: Punto de partida para la inteligencia humana. Se atribuye a lo divino o lo sobrenatural los fenómenos naturales (sobre todo en los primeros estados sociales)</a:t>
            </a:r>
          </a:p>
        </p:txBody>
      </p:sp>
      <p:sp>
        <p:nvSpPr>
          <p:cNvPr id="9" name="Title 1">
            <a:extLst>
              <a:ext uri="{FF2B5EF4-FFF2-40B4-BE49-F238E27FC236}">
                <a16:creationId xmlns:a16="http://schemas.microsoft.com/office/drawing/2014/main" id="{2FAA1AE9-B6A0-40FB-8CA7-4F92F6AEB74B}"/>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Ley de los tres estados</a:t>
            </a:r>
            <a:endParaRPr lang="en-US" dirty="0"/>
          </a:p>
        </p:txBody>
      </p:sp>
    </p:spTree>
    <p:extLst>
      <p:ext uri="{BB962C8B-B14F-4D97-AF65-F5344CB8AC3E}">
        <p14:creationId xmlns:p14="http://schemas.microsoft.com/office/powerpoint/2010/main" val="4143306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marL="0" indent="0" algn="just">
              <a:buNone/>
            </a:pPr>
            <a:r>
              <a:rPr lang="es-ES" dirty="0"/>
              <a:t>2 Metafísico o abstracto: Extensión del teológico. Explicaciones a través de una identidad abstracta, impersonal. Surgen las ideas de naturaleza, esencia, potencias activas, fuerzas vitales, causas finales, etc. que, al principio, se consideraban como instrumentos en manos de la divinidad. </a:t>
            </a:r>
          </a:p>
          <a:p>
            <a:pPr marL="0" indent="0" algn="just">
              <a:buNone/>
            </a:pPr>
            <a:r>
              <a:rPr lang="es-ES" dirty="0"/>
              <a:t>Pero aún no existe verdadera explicación de los fenómenos pues los hombres se pierden en ideas generales como justicia, libertad, derecho,…confundiéndolas con la realidad.</a:t>
            </a:r>
          </a:p>
        </p:txBody>
      </p:sp>
      <p:sp>
        <p:nvSpPr>
          <p:cNvPr id="9" name="Title 1">
            <a:extLst>
              <a:ext uri="{FF2B5EF4-FFF2-40B4-BE49-F238E27FC236}">
                <a16:creationId xmlns:a16="http://schemas.microsoft.com/office/drawing/2014/main" id="{2FAA1AE9-B6A0-40FB-8CA7-4F92F6AEB74B}"/>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Ley de los tres estados</a:t>
            </a:r>
            <a:endParaRPr lang="en-US" dirty="0"/>
          </a:p>
        </p:txBody>
      </p:sp>
    </p:spTree>
    <p:extLst>
      <p:ext uri="{BB962C8B-B14F-4D97-AF65-F5344CB8AC3E}">
        <p14:creationId xmlns:p14="http://schemas.microsoft.com/office/powerpoint/2010/main" val="3606221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marL="0" indent="0" algn="just">
              <a:buNone/>
            </a:pPr>
            <a:r>
              <a:rPr lang="es-ES" dirty="0"/>
              <a:t>3 Positivo. Etapa de madurez de pensamiento. El hombre renuncia a buscar las causas últimas y explicaciones de los fenómenos en algo más allá de la experiencia.</a:t>
            </a:r>
          </a:p>
          <a:p>
            <a:pPr marL="0" indent="0" algn="just">
              <a:buNone/>
            </a:pPr>
            <a:r>
              <a:rPr lang="es-ES" dirty="0"/>
              <a:t>Se atiene a los hechos, formula las leyes que los coordinan, por medio de observación, experimentación y razonamiento matemático. </a:t>
            </a:r>
          </a:p>
        </p:txBody>
      </p:sp>
      <p:sp>
        <p:nvSpPr>
          <p:cNvPr id="9" name="Title 1">
            <a:extLst>
              <a:ext uri="{FF2B5EF4-FFF2-40B4-BE49-F238E27FC236}">
                <a16:creationId xmlns:a16="http://schemas.microsoft.com/office/drawing/2014/main" id="{2FAA1AE9-B6A0-40FB-8CA7-4F92F6AEB74B}"/>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Ley de los tres estados</a:t>
            </a:r>
            <a:endParaRPr lang="en-US" dirty="0"/>
          </a:p>
        </p:txBody>
      </p:sp>
    </p:spTree>
    <p:extLst>
      <p:ext uri="{BB962C8B-B14F-4D97-AF65-F5344CB8AC3E}">
        <p14:creationId xmlns:p14="http://schemas.microsoft.com/office/powerpoint/2010/main" val="1769393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marL="0" indent="0" algn="just">
              <a:buNone/>
            </a:pPr>
            <a:r>
              <a:rPr lang="es-ES" dirty="0"/>
              <a:t>Este conocimiento de las leyes naturales se dirige a la previsión de los acontecimientos futuros y, con ello, al dominio de la Naturaleza.</a:t>
            </a:r>
          </a:p>
          <a:p>
            <a:pPr marL="0" indent="0" algn="just">
              <a:buNone/>
            </a:pPr>
            <a:r>
              <a:rPr lang="es-ES" dirty="0"/>
              <a:t>El Positivismo era predominante en las ciencias (excepto en la Sociología) y les llevó al orden, eliminando el caos. Europa estaba en crisis revolucionaria y se acabaría si la Sociología adoptara el Positivismo, trayendo orden y progreso.</a:t>
            </a:r>
          </a:p>
        </p:txBody>
      </p:sp>
      <p:sp>
        <p:nvSpPr>
          <p:cNvPr id="9" name="Title 1">
            <a:extLst>
              <a:ext uri="{FF2B5EF4-FFF2-40B4-BE49-F238E27FC236}">
                <a16:creationId xmlns:a16="http://schemas.microsoft.com/office/drawing/2014/main" id="{2FAA1AE9-B6A0-40FB-8CA7-4F92F6AEB74B}"/>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Ley de los tres estados</a:t>
            </a:r>
            <a:endParaRPr lang="en-US" dirty="0"/>
          </a:p>
        </p:txBody>
      </p:sp>
    </p:spTree>
    <p:extLst>
      <p:ext uri="{BB962C8B-B14F-4D97-AF65-F5344CB8AC3E}">
        <p14:creationId xmlns:p14="http://schemas.microsoft.com/office/powerpoint/2010/main" val="1496258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marL="0" indent="0" algn="just">
              <a:buNone/>
            </a:pPr>
            <a:r>
              <a:rPr lang="es-ES" dirty="0"/>
              <a:t>Importante: Para Comte, la crisis europea era una crisis de ideas, que se resolvería adoptando una idea dominante (positivismo). De hecho describía el positivismo en tanto que “espíritu”. En este sentido se consideraría idealista (las ideas gobiernan el mundo). </a:t>
            </a:r>
          </a:p>
        </p:txBody>
      </p:sp>
      <p:sp>
        <p:nvSpPr>
          <p:cNvPr id="9" name="Title 1">
            <a:extLst>
              <a:ext uri="{FF2B5EF4-FFF2-40B4-BE49-F238E27FC236}">
                <a16:creationId xmlns:a16="http://schemas.microsoft.com/office/drawing/2014/main" id="{2FAA1AE9-B6A0-40FB-8CA7-4F92F6AEB74B}"/>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Ley de los tres estados</a:t>
            </a:r>
            <a:endParaRPr lang="en-US" dirty="0"/>
          </a:p>
        </p:txBody>
      </p:sp>
    </p:spTree>
    <p:extLst>
      <p:ext uri="{BB962C8B-B14F-4D97-AF65-F5344CB8AC3E}">
        <p14:creationId xmlns:p14="http://schemas.microsoft.com/office/powerpoint/2010/main" val="3540272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marL="0" indent="0" algn="just">
              <a:buNone/>
            </a:pPr>
            <a:r>
              <a:rPr lang="es-MX" b="1" i="1" dirty="0"/>
              <a:t>“Sólo una experiencia religiosa sinceramente vivida  crea y mantiene los vínculos sociales , refuerza la moral , frenando los instintos y promoviendo la vida solidaria”,</a:t>
            </a:r>
            <a:r>
              <a:rPr lang="es-MX" dirty="0"/>
              <a:t>  que es el punto de partida de todo el pensamiento </a:t>
            </a:r>
            <a:r>
              <a:rPr lang="es-MX" dirty="0" err="1"/>
              <a:t>comtiano</a:t>
            </a:r>
            <a:r>
              <a:rPr lang="es-MX" dirty="0"/>
              <a:t>.</a:t>
            </a:r>
            <a:endParaRPr lang="es-ES" dirty="0"/>
          </a:p>
        </p:txBody>
      </p:sp>
      <p:sp>
        <p:nvSpPr>
          <p:cNvPr id="9" name="Title 1">
            <a:extLst>
              <a:ext uri="{FF2B5EF4-FFF2-40B4-BE49-F238E27FC236}">
                <a16:creationId xmlns:a16="http://schemas.microsoft.com/office/drawing/2014/main" id="{2FAA1AE9-B6A0-40FB-8CA7-4F92F6AEB74B}"/>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Comte y Dios</a:t>
            </a:r>
            <a:endParaRPr lang="en-US" dirty="0"/>
          </a:p>
        </p:txBody>
      </p:sp>
    </p:spTree>
    <p:extLst>
      <p:ext uri="{BB962C8B-B14F-4D97-AF65-F5344CB8AC3E}">
        <p14:creationId xmlns:p14="http://schemas.microsoft.com/office/powerpoint/2010/main" val="78695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marL="0" indent="0" algn="just">
              <a:buNone/>
            </a:pPr>
            <a:r>
              <a:rPr lang="es-MX" dirty="0"/>
              <a:t>Dios queda  eliminado. No se declara ateo abiertamente, incluso combate el ateísmo, pero sustituye la idea de Dios, según afirma,  cargada de </a:t>
            </a:r>
            <a:r>
              <a:rPr lang="es-MX" b="1" i="1" dirty="0"/>
              <a:t>” oscuros prejuicios retrógrados”</a:t>
            </a:r>
            <a:r>
              <a:rPr lang="es-MX" dirty="0"/>
              <a:t>  por la idea del </a:t>
            </a:r>
            <a:r>
              <a:rPr lang="es-MX" b="1" dirty="0"/>
              <a:t>Gran Ser  o de la Humanidad</a:t>
            </a:r>
            <a:r>
              <a:rPr lang="es-MX" dirty="0"/>
              <a:t>: </a:t>
            </a:r>
            <a:r>
              <a:rPr lang="es-MX" b="1" i="1" dirty="0"/>
              <a:t>”La gran concepción de la humanidad … elimina irrevocablemente la de Dios”</a:t>
            </a:r>
            <a:r>
              <a:rPr lang="es-MX" dirty="0"/>
              <a:t> ( </a:t>
            </a:r>
            <a:r>
              <a:rPr lang="es-MX" i="1" dirty="0" err="1"/>
              <a:t>Systeme</a:t>
            </a:r>
            <a:r>
              <a:rPr lang="es-MX" i="1" dirty="0"/>
              <a:t> de positive I , p. 33</a:t>
            </a:r>
            <a:r>
              <a:rPr lang="es-MX" dirty="0"/>
              <a:t>5</a:t>
            </a:r>
            <a:r>
              <a:rPr lang="es-MX" b="1" i="1" dirty="0"/>
              <a:t>)” El Dios cristiano llegará a ser cada vez más un  vago símbolo de la humanidad.”  </a:t>
            </a:r>
            <a:r>
              <a:rPr lang="es-MX" i="1" dirty="0"/>
              <a:t>Catecismo positivista </a:t>
            </a:r>
            <a:r>
              <a:rPr lang="es-MX" dirty="0"/>
              <a:t>pág. 138  trad. </a:t>
            </a:r>
            <a:r>
              <a:rPr lang="es-MX" dirty="0" err="1"/>
              <a:t>esp.A</a:t>
            </a:r>
            <a:r>
              <a:rPr lang="es-MX" dirty="0"/>
              <a:t>. </a:t>
            </a:r>
            <a:r>
              <a:rPr lang="es-MX" dirty="0" err="1"/>
              <a:t>Zoraya</a:t>
            </a:r>
            <a:r>
              <a:rPr lang="es-MX" dirty="0"/>
              <a:t> , III ( Madrid 1899).</a:t>
            </a:r>
            <a:endParaRPr lang="es-ES" dirty="0"/>
          </a:p>
        </p:txBody>
      </p:sp>
      <p:sp>
        <p:nvSpPr>
          <p:cNvPr id="9" name="Title 1">
            <a:extLst>
              <a:ext uri="{FF2B5EF4-FFF2-40B4-BE49-F238E27FC236}">
                <a16:creationId xmlns:a16="http://schemas.microsoft.com/office/drawing/2014/main" id="{2FAA1AE9-B6A0-40FB-8CA7-4F92F6AEB74B}"/>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Comte y Dios</a:t>
            </a:r>
            <a:endParaRPr lang="en-US" dirty="0"/>
          </a:p>
        </p:txBody>
      </p:sp>
    </p:spTree>
    <p:extLst>
      <p:ext uri="{BB962C8B-B14F-4D97-AF65-F5344CB8AC3E}">
        <p14:creationId xmlns:p14="http://schemas.microsoft.com/office/powerpoint/2010/main" val="19409255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marL="0" indent="0" algn="just">
              <a:buNone/>
            </a:pPr>
            <a:r>
              <a:rPr lang="es-MX" b="1" dirty="0"/>
              <a:t>El Gran Ser </a:t>
            </a:r>
            <a:r>
              <a:rPr lang="es-MX"/>
              <a:t>está integrado por </a:t>
            </a:r>
            <a:r>
              <a:rPr lang="es-MX" dirty="0"/>
              <a:t>todos los seres humanos que han existido y existen  que en su totalidad forman la Humanidad.</a:t>
            </a:r>
            <a:endParaRPr lang="es-ES" dirty="0"/>
          </a:p>
        </p:txBody>
      </p:sp>
      <p:sp>
        <p:nvSpPr>
          <p:cNvPr id="9" name="Title 1">
            <a:extLst>
              <a:ext uri="{FF2B5EF4-FFF2-40B4-BE49-F238E27FC236}">
                <a16:creationId xmlns:a16="http://schemas.microsoft.com/office/drawing/2014/main" id="{2FAA1AE9-B6A0-40FB-8CA7-4F92F6AEB74B}"/>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Comte y Dios</a:t>
            </a:r>
            <a:endParaRPr lang="en-US" dirty="0"/>
          </a:p>
        </p:txBody>
      </p:sp>
    </p:spTree>
    <p:extLst>
      <p:ext uri="{BB962C8B-B14F-4D97-AF65-F5344CB8AC3E}">
        <p14:creationId xmlns:p14="http://schemas.microsoft.com/office/powerpoint/2010/main" val="324450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536878" y="1350110"/>
            <a:ext cx="8310861" cy="3345229"/>
          </a:xfrm>
        </p:spPr>
        <p:txBody>
          <a:bodyPr/>
          <a:lstStyle/>
          <a:p>
            <a:pPr marL="0" indent="0" algn="just">
              <a:buNone/>
            </a:pPr>
            <a:r>
              <a:rPr lang="es-ES" dirty="0"/>
              <a:t>Su obra es, en parte, una reacción contra la Revolución Francesa y contra la Ilustración y su filosofía destructiva y negativa. </a:t>
            </a:r>
          </a:p>
          <a:p>
            <a:pPr marL="0" indent="0" algn="just">
              <a:buNone/>
            </a:pPr>
            <a:r>
              <a:rPr lang="es-ES" dirty="0"/>
              <a:t>Dos grandes obras:</a:t>
            </a:r>
          </a:p>
          <a:p>
            <a:pPr marL="0" indent="0" algn="just">
              <a:buNone/>
            </a:pPr>
            <a:r>
              <a:rPr lang="es-MX" b="1" i="1" dirty="0"/>
              <a:t>Curso de filosofía positiva</a:t>
            </a:r>
            <a:r>
              <a:rPr lang="es-MX" dirty="0"/>
              <a:t> (1830-1842)</a:t>
            </a:r>
          </a:p>
          <a:p>
            <a:pPr marL="0" indent="0" algn="just">
              <a:buNone/>
            </a:pPr>
            <a:r>
              <a:rPr lang="es-MX" b="1" i="1" dirty="0"/>
              <a:t>Discurso sobre el espíritu positivo</a:t>
            </a:r>
            <a:r>
              <a:rPr lang="es-MX" dirty="0"/>
              <a:t> (1844)</a:t>
            </a:r>
            <a:endParaRPr lang="es-ES" dirty="0"/>
          </a:p>
        </p:txBody>
      </p:sp>
      <p:sp>
        <p:nvSpPr>
          <p:cNvPr id="9" name="Title 1">
            <a:extLst>
              <a:ext uri="{FF2B5EF4-FFF2-40B4-BE49-F238E27FC236}">
                <a16:creationId xmlns:a16="http://schemas.microsoft.com/office/drawing/2014/main" id="{2FAA1AE9-B6A0-40FB-8CA7-4F92F6AEB74B}"/>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n-US" dirty="0"/>
              <a:t>Auguste Comte (</a:t>
            </a:r>
            <a:r>
              <a:rPr lang="es-ES" dirty="0"/>
              <a:t>1798-1857)</a:t>
            </a:r>
            <a:endParaRPr lang="en-US" dirty="0"/>
          </a:p>
        </p:txBody>
      </p:sp>
    </p:spTree>
    <p:extLst>
      <p:ext uri="{BB962C8B-B14F-4D97-AF65-F5344CB8AC3E}">
        <p14:creationId xmlns:p14="http://schemas.microsoft.com/office/powerpoint/2010/main" val="41707837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marL="0" indent="0" algn="just">
              <a:buNone/>
            </a:pPr>
            <a:r>
              <a:rPr lang="es-ES" dirty="0"/>
              <a:t>Esta sería postura opuesta a Marx quien pensaba que la crisis surgía del conflicto material entre capitalistas y proletariado. </a:t>
            </a:r>
          </a:p>
          <a:p>
            <a:pPr marL="0" indent="0" algn="just">
              <a:buNone/>
            </a:pPr>
            <a:r>
              <a:rPr lang="es-ES" dirty="0"/>
              <a:t>La solución sería la revolución material en la que el sistema económico capitalista sería destruido y sustituido por un sistema comunista.</a:t>
            </a:r>
          </a:p>
        </p:txBody>
      </p:sp>
      <p:sp>
        <p:nvSpPr>
          <p:cNvPr id="9" name="Title 1">
            <a:extLst>
              <a:ext uri="{FF2B5EF4-FFF2-40B4-BE49-F238E27FC236}">
                <a16:creationId xmlns:a16="http://schemas.microsoft.com/office/drawing/2014/main" id="{2FAA1AE9-B6A0-40FB-8CA7-4F92F6AEB74B}"/>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Comte y Marx</a:t>
            </a:r>
            <a:endParaRPr lang="en-US" dirty="0"/>
          </a:p>
        </p:txBody>
      </p:sp>
    </p:spTree>
    <p:extLst>
      <p:ext uri="{BB962C8B-B14F-4D97-AF65-F5344CB8AC3E}">
        <p14:creationId xmlns:p14="http://schemas.microsoft.com/office/powerpoint/2010/main" val="8851594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marL="0" indent="0" algn="just">
              <a:buNone/>
            </a:pPr>
            <a:r>
              <a:rPr lang="es-ES" dirty="0"/>
              <a:t>Ambos contemplaban la historia del mundo en términos dialécticos: Cada estado (o estadio) histórico estaba relacionado con el/los estados anteriores y posteriores (Marx por ejemplo, relacionaba el capitalismo directamente con el feudalismo y con la futura sociedad comunista.</a:t>
            </a:r>
          </a:p>
        </p:txBody>
      </p:sp>
      <p:sp>
        <p:nvSpPr>
          <p:cNvPr id="4" name="Title 1">
            <a:extLst>
              <a:ext uri="{FF2B5EF4-FFF2-40B4-BE49-F238E27FC236}">
                <a16:creationId xmlns:a16="http://schemas.microsoft.com/office/drawing/2014/main" id="{55B39B05-3C4E-429F-993E-AAF8C150F01A}"/>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Comte y Marx</a:t>
            </a:r>
            <a:endParaRPr lang="en-US" dirty="0"/>
          </a:p>
        </p:txBody>
      </p:sp>
    </p:spTree>
    <p:extLst>
      <p:ext uri="{BB962C8B-B14F-4D97-AF65-F5344CB8AC3E}">
        <p14:creationId xmlns:p14="http://schemas.microsoft.com/office/powerpoint/2010/main" val="687531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algn="just"/>
            <a:r>
              <a:rPr lang="es-MX" dirty="0"/>
              <a:t>Las mujeres constituyen «el grupo más representativo del principio fundamental sobre el que descansa el positivismo, el triunfo de los impulsos sociales sobre los egoístas» (Comte, 1851/1957: 232). admiraba abiertamente el aspecto moral y afectivo de </a:t>
            </a:r>
            <a:r>
              <a:rPr lang="es-ES" dirty="0"/>
              <a:t>las mujeres y les daba un papel central en la propagación de las ideas positivistas en el seno de la familia.</a:t>
            </a:r>
          </a:p>
        </p:txBody>
      </p:sp>
      <p:sp>
        <p:nvSpPr>
          <p:cNvPr id="4" name="Title 1">
            <a:extLst>
              <a:ext uri="{FF2B5EF4-FFF2-40B4-BE49-F238E27FC236}">
                <a16:creationId xmlns:a16="http://schemas.microsoft.com/office/drawing/2014/main" id="{55B39B05-3C4E-429F-993E-AAF8C150F01A}"/>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Comte y Marx</a:t>
            </a:r>
            <a:endParaRPr lang="en-US" dirty="0"/>
          </a:p>
        </p:txBody>
      </p:sp>
    </p:spTree>
    <p:extLst>
      <p:ext uri="{BB962C8B-B14F-4D97-AF65-F5344CB8AC3E}">
        <p14:creationId xmlns:p14="http://schemas.microsoft.com/office/powerpoint/2010/main" val="7222357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marL="0" indent="0" algn="just">
              <a:buNone/>
            </a:pPr>
            <a:r>
              <a:rPr lang="es-MX" dirty="0"/>
              <a:t>Por otro lado afirma: «Las mentes de las mujeres son indudablemente menos capaces que las nuestras para realizar generalizaciones de amplio alcance, o para llevar a cabo largos procesos de deducción... menos capaces que nosotros para realizar un esfuerzo intelectual abstracto</a:t>
            </a:r>
            <a:r>
              <a:rPr lang="es-ES" dirty="0"/>
              <a:t>» (1851/1957: 250).</a:t>
            </a:r>
          </a:p>
        </p:txBody>
      </p:sp>
      <p:sp>
        <p:nvSpPr>
          <p:cNvPr id="4" name="Title 1">
            <a:extLst>
              <a:ext uri="{FF2B5EF4-FFF2-40B4-BE49-F238E27FC236}">
                <a16:creationId xmlns:a16="http://schemas.microsoft.com/office/drawing/2014/main" id="{55B39B05-3C4E-429F-993E-AAF8C150F01A}"/>
              </a:ext>
            </a:extLst>
          </p:cNvPr>
          <p:cNvSpPr txBox="1">
            <a:spLocks/>
          </p:cNvSpPr>
          <p:nvPr/>
        </p:nvSpPr>
        <p:spPr>
          <a:xfrm>
            <a:off x="448965" y="586585"/>
            <a:ext cx="8246070" cy="763526"/>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rgbClr val="550084"/>
                </a:solidFill>
                <a:effectLst>
                  <a:outerShdw blurRad="50800" dist="38100" dir="2700000" algn="tl" rotWithShape="0">
                    <a:prstClr val="black">
                      <a:alpha val="40000"/>
                    </a:prstClr>
                  </a:outerShdw>
                </a:effectLst>
                <a:latin typeface="+mj-lt"/>
                <a:ea typeface="+mj-ea"/>
                <a:cs typeface="+mj-cs"/>
              </a:defRPr>
            </a:lvl1pPr>
          </a:lstStyle>
          <a:p>
            <a:r>
              <a:rPr lang="es-ES" dirty="0"/>
              <a:t>Comte y Marx</a:t>
            </a:r>
            <a:endParaRPr lang="en-US" dirty="0"/>
          </a:p>
        </p:txBody>
      </p:sp>
    </p:spTree>
    <p:extLst>
      <p:ext uri="{BB962C8B-B14F-4D97-AF65-F5344CB8AC3E}">
        <p14:creationId xmlns:p14="http://schemas.microsoft.com/office/powerpoint/2010/main" val="15806665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5B1D29-BEE9-42CE-B942-D23451AF30E8}"/>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15F2F7FA-F64C-42F5-BC9E-6D9A22AE9F68}"/>
              </a:ext>
            </a:extLst>
          </p:cNvPr>
          <p:cNvSpPr>
            <a:spLocks noGrp="1"/>
          </p:cNvSpPr>
          <p:nvPr>
            <p:ph idx="1"/>
          </p:nvPr>
        </p:nvSpPr>
        <p:spPr/>
        <p:txBody>
          <a:bodyPr/>
          <a:lstStyle/>
          <a:p>
            <a:pPr algn="just"/>
            <a:r>
              <a:rPr lang="es-MX" dirty="0"/>
              <a:t>La </a:t>
            </a:r>
            <a:r>
              <a:rPr lang="es-MX" b="1" dirty="0"/>
              <a:t>sociología</a:t>
            </a:r>
            <a:r>
              <a:rPr lang="es-MX" dirty="0"/>
              <a:t>, como culminación del espíritu positivo, se dedicará al estudio de los fenómenos sociales y de sus leyes como camino para explicar la evolución de la humanidad y favorecer un progreso controlado de la sociedad que excluya todo posible cambio o revolución incontrolada.</a:t>
            </a:r>
            <a:endParaRPr lang="es-ES" dirty="0"/>
          </a:p>
        </p:txBody>
      </p:sp>
    </p:spTree>
    <p:extLst>
      <p:ext uri="{BB962C8B-B14F-4D97-AF65-F5344CB8AC3E}">
        <p14:creationId xmlns:p14="http://schemas.microsoft.com/office/powerpoint/2010/main" val="4562653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48965" y="1502815"/>
            <a:ext cx="8310861" cy="3345229"/>
          </a:xfrm>
        </p:spPr>
        <p:txBody>
          <a:bodyPr>
            <a:normAutofit/>
          </a:bodyPr>
          <a:lstStyle/>
          <a:p>
            <a:pPr marL="0" indent="0" algn="just">
              <a:buNone/>
            </a:pPr>
            <a:r>
              <a:rPr lang="es-ES" dirty="0"/>
              <a:t>El problema fue que ese control se le fue de las manos: </a:t>
            </a:r>
          </a:p>
          <a:p>
            <a:pPr marL="0" indent="0" algn="just">
              <a:buNone/>
            </a:pPr>
            <a:r>
              <a:rPr lang="es-ES" dirty="0"/>
              <a:t>Apoyando la dictadura de Napoleón III, desarrollando ideas sobre el control de la opinión pública, defensa de la propiedad privada y de concentración de capital; o apoyando los regímenes autoritarios. Ver los planes de Comte para el futuro.</a:t>
            </a:r>
          </a:p>
        </p:txBody>
      </p:sp>
    </p:spTree>
    <p:extLst>
      <p:ext uri="{BB962C8B-B14F-4D97-AF65-F5344CB8AC3E}">
        <p14:creationId xmlns:p14="http://schemas.microsoft.com/office/powerpoint/2010/main" val="7594855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8819ED-45E7-4F75-B887-7501F5CDDDFF}"/>
              </a:ext>
            </a:extLst>
          </p:cNvPr>
          <p:cNvSpPr>
            <a:spLocks noGrp="1"/>
          </p:cNvSpPr>
          <p:nvPr>
            <p:ph type="ctrTitle"/>
          </p:nvPr>
        </p:nvSpPr>
        <p:spPr>
          <a:xfrm>
            <a:off x="2128720" y="3029865"/>
            <a:ext cx="4886560" cy="1679755"/>
          </a:xfrm>
        </p:spPr>
        <p:txBody>
          <a:bodyPr>
            <a:normAutofit/>
          </a:bodyPr>
          <a:lstStyle/>
          <a:p>
            <a:r>
              <a:rPr lang="es-ES" sz="4800" dirty="0"/>
              <a:t>¡Muchas gracias!</a:t>
            </a:r>
          </a:p>
        </p:txBody>
      </p:sp>
    </p:spTree>
    <p:extLst>
      <p:ext uri="{BB962C8B-B14F-4D97-AF65-F5344CB8AC3E}">
        <p14:creationId xmlns:p14="http://schemas.microsoft.com/office/powerpoint/2010/main" val="3812075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a:t>Auguste Comte (1798-1857), </a:t>
            </a:r>
            <a:r>
              <a:rPr lang="en-US" dirty="0" err="1"/>
              <a:t>fue</a:t>
            </a:r>
            <a:r>
              <a:rPr lang="en-US" dirty="0"/>
              <a:t> el primero </a:t>
            </a:r>
            <a:r>
              <a:rPr lang="en-US" dirty="0" err="1"/>
              <a:t>en</a:t>
            </a:r>
            <a:r>
              <a:rPr lang="en-US" dirty="0"/>
              <a:t> </a:t>
            </a:r>
            <a:r>
              <a:rPr lang="en-US" dirty="0" err="1"/>
              <a:t>utiliz</a:t>
            </a:r>
            <a:r>
              <a:rPr lang="es-ES" dirty="0"/>
              <a:t>ar el término pero algunos conceptos positivistas se deben a:</a:t>
            </a:r>
            <a:endParaRPr lang="en-US" dirty="0"/>
          </a:p>
          <a:p>
            <a:r>
              <a:rPr lang="es-ES" dirty="0"/>
              <a:t>David Hume (1711-1775)</a:t>
            </a:r>
          </a:p>
          <a:p>
            <a:r>
              <a:rPr lang="es-MX" dirty="0"/>
              <a:t>Saint-</a:t>
            </a:r>
            <a:r>
              <a:rPr lang="es-MX" dirty="0" err="1"/>
              <a:t>Simon</a:t>
            </a:r>
            <a:r>
              <a:rPr lang="es-MX" dirty="0"/>
              <a:t> (1760-1825)</a:t>
            </a:r>
          </a:p>
          <a:p>
            <a:r>
              <a:rPr lang="es-MX" dirty="0"/>
              <a:t>Immanuel Kant (1724-</a:t>
            </a:r>
            <a:r>
              <a:rPr lang="es-ES" dirty="0"/>
              <a:t>1804).</a:t>
            </a:r>
          </a:p>
          <a:p>
            <a:endParaRPr lang="en-US" dirty="0"/>
          </a:p>
        </p:txBody>
      </p:sp>
    </p:spTree>
    <p:extLst>
      <p:ext uri="{BB962C8B-B14F-4D97-AF65-F5344CB8AC3E}">
        <p14:creationId xmlns:p14="http://schemas.microsoft.com/office/powerpoint/2010/main" val="4103309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s-ES" dirty="0"/>
              <a:t>Algunos de los máximos representantes fueron:</a:t>
            </a:r>
          </a:p>
          <a:p>
            <a:pPr marL="0" indent="0" algn="just">
              <a:buNone/>
            </a:pPr>
            <a:r>
              <a:rPr lang="en-US" dirty="0"/>
              <a:t>John Stuart Mill (1806-1873)</a:t>
            </a:r>
          </a:p>
          <a:p>
            <a:pPr marL="0" indent="0" algn="just">
              <a:buNone/>
            </a:pPr>
            <a:r>
              <a:rPr lang="en-US" dirty="0"/>
              <a:t>Herbert Spencer (1820-1903)</a:t>
            </a:r>
            <a:endParaRPr lang="es-ES" dirty="0"/>
          </a:p>
          <a:p>
            <a:endParaRPr lang="en-US" dirty="0"/>
          </a:p>
        </p:txBody>
      </p:sp>
      <p:sp>
        <p:nvSpPr>
          <p:cNvPr id="4" name="Título 3">
            <a:extLst>
              <a:ext uri="{FF2B5EF4-FFF2-40B4-BE49-F238E27FC236}">
                <a16:creationId xmlns:a16="http://schemas.microsoft.com/office/drawing/2014/main" id="{4B4D8960-A5E1-4889-89E5-2F072AB12568}"/>
              </a:ext>
            </a:extLst>
          </p:cNvPr>
          <p:cNvSpPr>
            <a:spLocks noGrp="1"/>
          </p:cNvSpPr>
          <p:nvPr>
            <p:ph type="title"/>
          </p:nvPr>
        </p:nvSpPr>
        <p:spPr/>
        <p:txBody>
          <a:bodyPr/>
          <a:lstStyle/>
          <a:p>
            <a:endParaRPr lang="es-ES"/>
          </a:p>
        </p:txBody>
      </p:sp>
    </p:spTree>
    <p:extLst>
      <p:ext uri="{BB962C8B-B14F-4D97-AF65-F5344CB8AC3E}">
        <p14:creationId xmlns:p14="http://schemas.microsoft.com/office/powerpoint/2010/main" val="1084593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err="1"/>
              <a:t>Características</a:t>
            </a:r>
            <a:endParaRPr lang="en-US" dirty="0"/>
          </a:p>
        </p:txBody>
      </p:sp>
      <p:sp>
        <p:nvSpPr>
          <p:cNvPr id="5" name="Content Placeholder 4"/>
          <p:cNvSpPr>
            <a:spLocks noGrp="1"/>
          </p:cNvSpPr>
          <p:nvPr>
            <p:ph idx="1"/>
          </p:nvPr>
        </p:nvSpPr>
        <p:spPr/>
        <p:txBody>
          <a:bodyPr/>
          <a:lstStyle/>
          <a:p>
            <a:pPr marL="0" indent="0" algn="just">
              <a:buNone/>
            </a:pPr>
            <a:r>
              <a:rPr lang="es-ES" dirty="0"/>
              <a:t>1 Reivindica primacía de la ciencia como único medio para conocer y el método científico como sistema. Experiencia y conocimiento empírico.</a:t>
            </a:r>
          </a:p>
          <a:p>
            <a:pPr marL="0" indent="0" algn="just">
              <a:buNone/>
            </a:pPr>
            <a:r>
              <a:rPr lang="es-ES" dirty="0"/>
              <a:t>2 El método de las ciencias aplicable también para la sociedad. </a:t>
            </a:r>
          </a:p>
        </p:txBody>
      </p:sp>
    </p:spTree>
    <p:extLst>
      <p:ext uri="{BB962C8B-B14F-4D97-AF65-F5344CB8AC3E}">
        <p14:creationId xmlns:p14="http://schemas.microsoft.com/office/powerpoint/2010/main" val="1101633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err="1"/>
              <a:t>Características</a:t>
            </a:r>
            <a:endParaRPr lang="en-US" dirty="0"/>
          </a:p>
        </p:txBody>
      </p:sp>
      <p:sp>
        <p:nvSpPr>
          <p:cNvPr id="5" name="Content Placeholder 4"/>
          <p:cNvSpPr>
            <a:spLocks noGrp="1"/>
          </p:cNvSpPr>
          <p:nvPr>
            <p:ph idx="1"/>
          </p:nvPr>
        </p:nvSpPr>
        <p:spPr/>
        <p:txBody>
          <a:bodyPr/>
          <a:lstStyle/>
          <a:p>
            <a:pPr marL="0" indent="0" algn="just">
              <a:buNone/>
            </a:pPr>
            <a:r>
              <a:rPr lang="es-ES" dirty="0"/>
              <a:t>De ahí que:</a:t>
            </a:r>
          </a:p>
          <a:p>
            <a:pPr algn="just"/>
            <a:r>
              <a:rPr lang="es-ES" dirty="0"/>
              <a:t>3 </a:t>
            </a:r>
            <a:r>
              <a:rPr lang="es-MX" dirty="0"/>
              <a:t>La sociología -entendida como la ciencia de los “hechos naturales” formados por las relaciones humanas y sociales- sea un resultado característico del </a:t>
            </a:r>
            <a:r>
              <a:rPr lang="es-ES" dirty="0"/>
              <a:t>programa filosófico positivista.</a:t>
            </a:r>
          </a:p>
        </p:txBody>
      </p:sp>
    </p:spTree>
    <p:extLst>
      <p:ext uri="{BB962C8B-B14F-4D97-AF65-F5344CB8AC3E}">
        <p14:creationId xmlns:p14="http://schemas.microsoft.com/office/powerpoint/2010/main" val="3464970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err="1"/>
              <a:t>Características</a:t>
            </a:r>
            <a:endParaRPr lang="en-US" dirty="0"/>
          </a:p>
        </p:txBody>
      </p:sp>
      <p:sp>
        <p:nvSpPr>
          <p:cNvPr id="5" name="Content Placeholder 4"/>
          <p:cNvSpPr>
            <a:spLocks noGrp="1"/>
          </p:cNvSpPr>
          <p:nvPr>
            <p:ph idx="1"/>
          </p:nvPr>
        </p:nvSpPr>
        <p:spPr/>
        <p:txBody>
          <a:bodyPr/>
          <a:lstStyle/>
          <a:p>
            <a:pPr marL="0" indent="0" algn="just">
              <a:buNone/>
            </a:pPr>
            <a:r>
              <a:rPr lang="es-ES" dirty="0"/>
              <a:t>4 Ciencia como único medio de </a:t>
            </a:r>
            <a:r>
              <a:rPr lang="es-MX" dirty="0"/>
              <a:t>solucionar todos los problemas humanos y sociales de la </a:t>
            </a:r>
            <a:r>
              <a:rPr lang="es-ES" dirty="0"/>
              <a:t>humanidad.</a:t>
            </a:r>
          </a:p>
          <a:p>
            <a:pPr marL="0" indent="0" algn="just">
              <a:buNone/>
            </a:pPr>
            <a:r>
              <a:rPr lang="es-ES" dirty="0"/>
              <a:t>5 Optimismo generalizado que surge de la certeza de un progreso imparable, que lleva a condiciones de bienestar para todos, en una sociedad pacífica y solidaria.</a:t>
            </a:r>
          </a:p>
        </p:txBody>
      </p:sp>
    </p:spTree>
    <p:extLst>
      <p:ext uri="{BB962C8B-B14F-4D97-AF65-F5344CB8AC3E}">
        <p14:creationId xmlns:p14="http://schemas.microsoft.com/office/powerpoint/2010/main" val="1756334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err="1"/>
              <a:t>Características</a:t>
            </a:r>
            <a:endParaRPr lang="en-US" dirty="0"/>
          </a:p>
        </p:txBody>
      </p:sp>
      <p:sp>
        <p:nvSpPr>
          <p:cNvPr id="5" name="Content Placeholder 4"/>
          <p:cNvSpPr>
            <a:spLocks noGrp="1"/>
          </p:cNvSpPr>
          <p:nvPr>
            <p:ph idx="1"/>
          </p:nvPr>
        </p:nvSpPr>
        <p:spPr/>
        <p:txBody>
          <a:bodyPr/>
          <a:lstStyle/>
          <a:p>
            <a:pPr marL="0" indent="0" algn="just">
              <a:buNone/>
            </a:pPr>
            <a:r>
              <a:rPr lang="es-ES" dirty="0"/>
              <a:t>6 Ciencia y racionalidad humana como únicos fundamentos </a:t>
            </a:r>
            <a:r>
              <a:rPr lang="es-MX" dirty="0"/>
              <a:t>sólidos de la vida de los individuos y de la vida en común; como garantía de progreso.</a:t>
            </a:r>
          </a:p>
          <a:p>
            <a:pPr marL="0" indent="0">
              <a:buNone/>
            </a:pPr>
            <a:endParaRPr lang="es-ES" dirty="0"/>
          </a:p>
        </p:txBody>
      </p:sp>
    </p:spTree>
    <p:extLst>
      <p:ext uri="{BB962C8B-B14F-4D97-AF65-F5344CB8AC3E}">
        <p14:creationId xmlns:p14="http://schemas.microsoft.com/office/powerpoint/2010/main" val="392113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err="1"/>
              <a:t>Características</a:t>
            </a:r>
            <a:endParaRPr lang="en-US" dirty="0"/>
          </a:p>
        </p:txBody>
      </p:sp>
      <p:sp>
        <p:nvSpPr>
          <p:cNvPr id="5" name="Content Placeholder 4"/>
          <p:cNvSpPr>
            <a:spLocks noGrp="1"/>
          </p:cNvSpPr>
          <p:nvPr>
            <p:ph idx="1"/>
          </p:nvPr>
        </p:nvSpPr>
        <p:spPr/>
        <p:txBody>
          <a:bodyPr/>
          <a:lstStyle/>
          <a:p>
            <a:pPr marL="0" indent="0" algn="just">
              <a:buNone/>
            </a:pPr>
            <a:r>
              <a:rPr lang="es-ES" dirty="0"/>
              <a:t>7 Teología y Metafísica como conocimientos imperfectos.</a:t>
            </a:r>
          </a:p>
          <a:p>
            <a:pPr marL="0" indent="0" algn="just">
              <a:buNone/>
            </a:pPr>
            <a:r>
              <a:rPr lang="es-ES" dirty="0"/>
              <a:t>8 Sin embargo terminó desarrollando su teoría en un todo bajo la concepción de una religión en la que la humanidad era objeto de culto (una religiosidad que parecía contradecir al positivismo).</a:t>
            </a:r>
            <a:endParaRPr lang="es-MX" dirty="0"/>
          </a:p>
          <a:p>
            <a:pPr marL="0" indent="0">
              <a:buNone/>
            </a:pPr>
            <a:endParaRPr lang="es-ES" dirty="0"/>
          </a:p>
        </p:txBody>
      </p:sp>
    </p:spTree>
    <p:extLst>
      <p:ext uri="{BB962C8B-B14F-4D97-AF65-F5344CB8AC3E}">
        <p14:creationId xmlns:p14="http://schemas.microsoft.com/office/powerpoint/2010/main" val="806792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1201</Words>
  <Application>Microsoft Office PowerPoint</Application>
  <PresentationFormat>Presentación en pantalla (16:9)</PresentationFormat>
  <Paragraphs>68</Paragraphs>
  <Slides>26</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26</vt:i4>
      </vt:variant>
    </vt:vector>
  </HeadingPairs>
  <TitlesOfParts>
    <vt:vector size="29" baseType="lpstr">
      <vt:lpstr>Arial</vt:lpstr>
      <vt:lpstr>Calibri</vt:lpstr>
      <vt:lpstr>Office Theme</vt:lpstr>
      <vt:lpstr>POSITIVISMO</vt:lpstr>
      <vt:lpstr>Presentación de PowerPoint</vt:lpstr>
      <vt:lpstr>Presentación de PowerPoint</vt:lpstr>
      <vt:lpstr>Presentación de PowerPoint</vt:lpstr>
      <vt:lpstr>Características</vt:lpstr>
      <vt:lpstr>Características</vt:lpstr>
      <vt:lpstr>Características</vt:lpstr>
      <vt:lpstr>Características</vt:lpstr>
      <vt:lpstr>Características</vt:lpstr>
      <vt:lpstr>Características</vt:lpstr>
      <vt:lpstr>Características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¡Muchas 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2019-11-06T01:28:00Z</dcterms:modified>
</cp:coreProperties>
</file>